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8" r:id="rId2"/>
    <p:sldId id="256" r:id="rId3"/>
    <p:sldId id="269" r:id="rId4"/>
    <p:sldId id="270" r:id="rId5"/>
    <p:sldId id="271" r:id="rId6"/>
    <p:sldId id="273" r:id="rId7"/>
    <p:sldId id="272" r:id="rId8"/>
    <p:sldId id="280" r:id="rId9"/>
    <p:sldId id="285" r:id="rId10"/>
    <p:sldId id="281" r:id="rId11"/>
    <p:sldId id="282" r:id="rId12"/>
    <p:sldId id="283" r:id="rId13"/>
    <p:sldId id="284" r:id="rId1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22" autoAdjust="0"/>
    <p:restoredTop sz="86827" autoAdjust="0"/>
  </p:normalViewPr>
  <p:slideViewPr>
    <p:cSldViewPr snapToObjects="1">
      <p:cViewPr varScale="1">
        <p:scale>
          <a:sx n="118" d="100"/>
          <a:sy n="118" d="100"/>
        </p:scale>
        <p:origin x="12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36496715-E9F1-416F-BD64-F547D72D1679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D756A2ED-597B-4D8E-8CB6-BF2AB7121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7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62400" y="6527884"/>
            <a:ext cx="10823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i="1" dirty="0" smtClean="0"/>
              <a:t>Computer Vision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6527884"/>
            <a:ext cx="156485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i="1" dirty="0" smtClean="0"/>
              <a:t>Colorado School of Mines</a:t>
            </a:r>
            <a:endParaRPr lang="en-US" sz="1050" i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" r="8957"/>
          <a:stretch/>
        </p:blipFill>
        <p:spPr>
          <a:xfrm>
            <a:off x="0" y="0"/>
            <a:ext cx="9103656" cy="68580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3400" y="304800"/>
            <a:ext cx="7772400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Colorado School of Mines</a:t>
            </a:r>
          </a:p>
          <a:p>
            <a: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Computer Vision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04800" y="5410200"/>
            <a:ext cx="8610600" cy="1371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Professor William Hoff</a:t>
            </a:r>
          </a:p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Dept &amp;Computer Science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http://inside.mines.edu/~whoff/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7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7315200" cy="356755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2540524" y="1752600"/>
            <a:ext cx="0" cy="25908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90600" y="4343400"/>
            <a:ext cx="154992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40524" y="4343400"/>
            <a:ext cx="202676" cy="304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71700" y="5323106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 warping 1</a:t>
            </a:r>
            <a:r>
              <a:rPr lang="en-US" baseline="30000" dirty="0" smtClean="0"/>
              <a:t>st</a:t>
            </a:r>
            <a:r>
              <a:rPr lang="en-US" dirty="0" smtClean="0"/>
              <a:t> image to the mosaic 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0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7315200" cy="3567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1700" y="5323106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 warping 2nd image to the mosaic frame, and blending it with the mosaic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6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7315200" cy="3567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71700" y="5323106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 warping 3rd image to the mosaic frame, and blending it with the mosaic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51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3999"/>
            <a:ext cx="7315200" cy="3567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</a:t>
            </a:r>
            <a:r>
              <a:rPr lang="en-US" dirty="0" smtClean="0"/>
              <a:t>construction – final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71700" y="5323106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 warping 4th image to the mosaic frame, and blending it with the mosaic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 Stitching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64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Stitching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a collection of images, align them, and stitch them into a seamless photomosaic</a:t>
            </a:r>
          </a:p>
          <a:p>
            <a:r>
              <a:rPr lang="en-US" dirty="0" smtClean="0"/>
              <a:t>Steps:</a:t>
            </a:r>
          </a:p>
          <a:p>
            <a:pPr lvl="1"/>
            <a:r>
              <a:rPr lang="en-US" dirty="0" smtClean="0"/>
              <a:t>Find the transforms relating pairs of images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homography</a:t>
            </a:r>
            <a:r>
              <a:rPr lang="en-US" dirty="0" smtClean="0"/>
              <a:t> transforms</a:t>
            </a:r>
          </a:p>
          <a:p>
            <a:pPr lvl="1"/>
            <a:r>
              <a:rPr lang="en-US" dirty="0" smtClean="0"/>
              <a:t>Choose a compositing surface to display the mosaic on</a:t>
            </a:r>
          </a:p>
          <a:p>
            <a:pPr lvl="2"/>
            <a:r>
              <a:rPr lang="en-US" dirty="0" smtClean="0"/>
              <a:t>E.g., a plane or cylinder</a:t>
            </a:r>
          </a:p>
          <a:p>
            <a:pPr lvl="1"/>
            <a:r>
              <a:rPr lang="en-US" dirty="0" smtClean="0"/>
              <a:t>Align the images and blend them </a:t>
            </a:r>
          </a:p>
          <a:p>
            <a:pPr lvl="2"/>
            <a:r>
              <a:rPr lang="en-US" dirty="0" smtClean="0"/>
              <a:t>Remove unwanted objects (such as moving objects)</a:t>
            </a:r>
          </a:p>
          <a:p>
            <a:pPr lvl="2"/>
            <a:r>
              <a:rPr lang="en-US" dirty="0" smtClean="0"/>
              <a:t>Compensate for exposure differences</a:t>
            </a:r>
          </a:p>
          <a:p>
            <a:pPr lvl="2"/>
            <a:r>
              <a:rPr lang="en-US" dirty="0" smtClean="0"/>
              <a:t>Smooth the seams between images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2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3318"/>
            <a:ext cx="4676936" cy="610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6126163"/>
            <a:ext cx="6536756" cy="6834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87518" y="3352800"/>
            <a:ext cx="1600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/>
              <a:t>From </a:t>
            </a:r>
            <a:r>
              <a:rPr lang="en-US" sz="1200" i="1" dirty="0" err="1" smtClean="0"/>
              <a:t>Szeliski</a:t>
            </a:r>
            <a:r>
              <a:rPr lang="en-US" sz="1200" i="1" dirty="0" smtClean="0"/>
              <a:t>, Computer </a:t>
            </a:r>
            <a:r>
              <a:rPr lang="en-US" sz="1200" i="1" dirty="0"/>
              <a:t>Vision: Algorithms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302439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Stitching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Assume:</a:t>
            </a:r>
          </a:p>
          <a:p>
            <a:pPr lvl="1"/>
            <a:r>
              <a:rPr lang="en-US" dirty="0" smtClean="0"/>
              <a:t>Input is a sequence of images</a:t>
            </a:r>
          </a:p>
          <a:p>
            <a:pPr lvl="1"/>
            <a:r>
              <a:rPr lang="en-US" dirty="0" smtClean="0"/>
              <a:t>Each image overlaps with the ones adjacent to it in the sequence</a:t>
            </a:r>
          </a:p>
          <a:p>
            <a:r>
              <a:rPr lang="en-US" dirty="0" smtClean="0"/>
              <a:t>Use a plane for the compositing surface</a:t>
            </a:r>
          </a:p>
          <a:p>
            <a:r>
              <a:rPr lang="en-US" dirty="0" smtClean="0"/>
              <a:t>Each subsequent image is aligned to the previous image, using a </a:t>
            </a:r>
            <a:r>
              <a:rPr lang="en-US" dirty="0" err="1" smtClean="0"/>
              <a:t>homography</a:t>
            </a:r>
            <a:endParaRPr lang="en-US" dirty="0" smtClean="0"/>
          </a:p>
          <a:p>
            <a:r>
              <a:rPr lang="en-US" dirty="0" smtClean="0"/>
              <a:t>Warp the images to </a:t>
            </a:r>
            <a:r>
              <a:rPr lang="en-US" dirty="0" smtClean="0"/>
              <a:t>the mosaic </a:t>
            </a:r>
            <a:r>
              <a:rPr lang="en-US" dirty="0" smtClean="0"/>
              <a:t>frame</a:t>
            </a:r>
            <a:r>
              <a:rPr lang="en-US" dirty="0" smtClean="0"/>
              <a:t>, and blend it with the </a:t>
            </a:r>
            <a:r>
              <a:rPr lang="en-US" dirty="0" smtClean="0"/>
              <a:t>mosaic </a:t>
            </a:r>
            <a:r>
              <a:rPr lang="en-US" dirty="0" smtClean="0"/>
              <a:t>image by simple averaging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</a:t>
            </a:r>
            <a:r>
              <a:rPr lang="en-US" dirty="0" err="1" smtClean="0"/>
              <a:t>Homographies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905000"/>
            <a:ext cx="1295400" cy="990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20818929">
            <a:off x="1714500" y="2054406"/>
            <a:ext cx="1295400" cy="990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14589" y="1921237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81666" y="2105903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76814" y="1755423"/>
                <a:ext cx="4681385" cy="649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sPre>
                  </m:oMath>
                </a14:m>
                <a:r>
                  <a:rPr lang="en-US" dirty="0" smtClean="0"/>
                  <a:t> is the </a:t>
                </a:r>
                <a:r>
                  <a:rPr lang="en-US" dirty="0" err="1" smtClean="0"/>
                  <a:t>homography</a:t>
                </a:r>
                <a:r>
                  <a:rPr lang="en-US" dirty="0" smtClean="0"/>
                  <a:t> from image 2 to image 1 (in the code we write it as H_2_1)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814" y="1755423"/>
                <a:ext cx="4681385" cy="649473"/>
              </a:xfrm>
              <a:prstGeom prst="rect">
                <a:avLst/>
              </a:prstGeom>
              <a:blipFill>
                <a:blip r:embed="rId2"/>
                <a:stretch>
                  <a:fillRect l="-1173" t="-4673" r="-913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780400" y="2449656"/>
                <a:ext cx="4830199" cy="674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This </a:t>
                </a:r>
                <a:r>
                  <a:rPr lang="en-US" dirty="0" err="1" smtClean="0"/>
                  <a:t>homography</a:t>
                </a:r>
                <a:r>
                  <a:rPr lang="en-US" dirty="0" smtClean="0"/>
                  <a:t> maps points from image 2 to the coordinate frame of image 1:  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sPre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Pre>
                          <m:sPre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sPre>
                      </m:e>
                    </m:sPre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400" y="2449656"/>
                <a:ext cx="4830199" cy="674544"/>
              </a:xfrm>
              <a:prstGeom prst="rect">
                <a:avLst/>
              </a:prstGeom>
              <a:blipFill>
                <a:blip r:embed="rId3"/>
                <a:stretch>
                  <a:fillRect l="-1010" t="-5405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107141" y="4142225"/>
            <a:ext cx="1295400" cy="990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0818929">
            <a:off x="1754841" y="4291631"/>
            <a:ext cx="1295400" cy="990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54930" y="415846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22007" y="4343128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022783">
            <a:off x="2329712" y="4556289"/>
            <a:ext cx="1295400" cy="99060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89084" y="4453685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14800" y="4256208"/>
                <a:ext cx="3505200" cy="95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We can combine </a:t>
                </a:r>
                <a:r>
                  <a:rPr lang="en-US" dirty="0" err="1" smtClean="0"/>
                  <a:t>homographies</a:t>
                </a:r>
                <a:r>
                  <a:rPr lang="en-US" dirty="0" smtClean="0"/>
                  <a:t> by multiplying: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sPr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Pre>
                            <m:sPre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sPre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4256208"/>
                <a:ext cx="3505200" cy="952953"/>
              </a:xfrm>
              <a:prstGeom prst="rect">
                <a:avLst/>
              </a:prstGeom>
              <a:blipFill>
                <a:blip r:embed="rId4"/>
                <a:stretch>
                  <a:fillRect l="-1391" t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45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600" y="1339592"/>
            <a:ext cx="8361896" cy="497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 the first image -&gt;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Icurrent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H_current_mosaic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200" i="1" dirty="0" smtClean="0">
                <a:cs typeface="Times New Roman" panose="02020603050405020304" pitchFamily="18" charset="0"/>
              </a:rPr>
              <a:t>Compute </a:t>
            </a:r>
            <a:r>
              <a:rPr lang="en-US" sz="1200" i="1" dirty="0">
                <a:cs typeface="Times New Roman" panose="02020603050405020304" pitchFamily="18" charset="0"/>
              </a:rPr>
              <a:t>the </a:t>
            </a:r>
            <a:r>
              <a:rPr lang="en-US" sz="1200" i="1" dirty="0" err="1">
                <a:cs typeface="Times New Roman" panose="02020603050405020304" pitchFamily="18" charset="0"/>
              </a:rPr>
              <a:t>homography</a:t>
            </a:r>
            <a:r>
              <a:rPr lang="en-US" sz="1200" i="1" dirty="0">
                <a:cs typeface="Times New Roman" panose="02020603050405020304" pitchFamily="18" charset="0"/>
              </a:rPr>
              <a:t> from the </a:t>
            </a:r>
            <a:r>
              <a:rPr lang="en-US" sz="1200" i="1" dirty="0" smtClean="0">
                <a:cs typeface="Times New Roman" panose="02020603050405020304" pitchFamily="18" charset="0"/>
              </a:rPr>
              <a:t>1st </a:t>
            </a:r>
            <a:r>
              <a:rPr lang="en-US" sz="1200" i="1" dirty="0">
                <a:cs typeface="Times New Roman" panose="02020603050405020304" pitchFamily="18" charset="0"/>
              </a:rPr>
              <a:t>image to the </a:t>
            </a:r>
            <a:r>
              <a:rPr lang="en-US" sz="1200" i="1" dirty="0" smtClean="0">
                <a:cs typeface="Times New Roman" panose="02020603050405020304" pitchFamily="18" charset="0"/>
              </a:rPr>
              <a:t>mosaic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Iprev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Icurrent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r>
              <a:rPr lang="en-US" sz="1200" i="1" dirty="0" smtClean="0">
                <a:cs typeface="Times New Roman" panose="02020603050405020304" pitchFamily="18" charset="0"/>
              </a:rPr>
              <a:t>Initialize the “previous” </a:t>
            </a:r>
            <a:r>
              <a:rPr lang="en-US" sz="1200" i="1" dirty="0">
                <a:cs typeface="Times New Roman" panose="02020603050405020304" pitchFamily="18" charset="0"/>
              </a:rPr>
              <a:t>image </a:t>
            </a:r>
            <a:r>
              <a:rPr lang="en-US" sz="1200" i="1" dirty="0" smtClean="0">
                <a:cs typeface="Times New Roman" panose="02020603050405020304" pitchFamily="18" charset="0"/>
              </a:rPr>
              <a:t>for the loop below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H_prev_mosaic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H_current_mosaic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no more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Get the next image -&gt;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Icurrent</a:t>
            </a:r>
            <a:r>
              <a:rPr lang="en-US" i="1" dirty="0"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cs typeface="Times New Roman" panose="02020603050405020304" pitchFamily="18" charset="0"/>
              </a:rPr>
              <a:t>          </a:t>
            </a:r>
            <a:r>
              <a:rPr lang="en-US" sz="1200" i="1" dirty="0" smtClean="0">
                <a:cs typeface="Times New Roman" panose="02020603050405020304" pitchFamily="18" charset="0"/>
              </a:rPr>
              <a:t>Get </a:t>
            </a:r>
            <a:r>
              <a:rPr lang="en-US" sz="1200" i="1" dirty="0">
                <a:cs typeface="Times New Roman" panose="02020603050405020304" pitchFamily="18" charset="0"/>
              </a:rPr>
              <a:t>the next image in the sequence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Compute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H_current_prev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200" i="1" dirty="0" smtClean="0">
                <a:cs typeface="Times New Roman" panose="02020603050405020304" pitchFamily="18" charset="0"/>
              </a:rPr>
              <a:t>Compute </a:t>
            </a:r>
            <a:r>
              <a:rPr lang="en-US" sz="1200" i="1" dirty="0">
                <a:cs typeface="Times New Roman" panose="02020603050405020304" pitchFamily="18" charset="0"/>
              </a:rPr>
              <a:t>the </a:t>
            </a:r>
            <a:r>
              <a:rPr lang="en-US" sz="1200" i="1" dirty="0" err="1">
                <a:cs typeface="Times New Roman" panose="02020603050405020304" pitchFamily="18" charset="0"/>
              </a:rPr>
              <a:t>homography</a:t>
            </a:r>
            <a:r>
              <a:rPr lang="en-US" sz="1200" i="1" dirty="0">
                <a:cs typeface="Times New Roman" panose="02020603050405020304" pitchFamily="18" charset="0"/>
              </a:rPr>
              <a:t> from the </a:t>
            </a:r>
            <a:r>
              <a:rPr lang="en-US" sz="1200" i="1" dirty="0" smtClean="0">
                <a:cs typeface="Times New Roman" panose="02020603050405020304" pitchFamily="18" charset="0"/>
              </a:rPr>
              <a:t>current to </a:t>
            </a:r>
            <a:r>
              <a:rPr lang="en-US" sz="1200" i="1" dirty="0">
                <a:cs typeface="Times New Roman" panose="02020603050405020304" pitchFamily="18" charset="0"/>
              </a:rPr>
              <a:t>the </a:t>
            </a:r>
            <a:r>
              <a:rPr lang="en-US" sz="1200" i="1" dirty="0" smtClean="0">
                <a:cs typeface="Times New Roman" panose="02020603050405020304" pitchFamily="18" charset="0"/>
              </a:rPr>
              <a:t>previous image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H_current_mosaic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H_prev_mosaic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H_current_prev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Warp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Icurrent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H_current_mosaic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to get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Icurrent_warp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 dirty="0" smtClean="0">
                <a:cs typeface="Times New Roman" panose="02020603050405020304" pitchFamily="18" charset="0"/>
              </a:rPr>
              <a:t>Align current image to mosaic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Imosaic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blend(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Imosaic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Icurrent_warp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Iprev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Icurrent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200" i="1" dirty="0" smtClean="0">
                <a:cs typeface="Times New Roman" panose="02020603050405020304" pitchFamily="18" charset="0"/>
              </a:rPr>
              <a:t>The current </a:t>
            </a:r>
            <a:r>
              <a:rPr lang="en-US" sz="1200" i="1" dirty="0">
                <a:cs typeface="Times New Roman" panose="02020603050405020304" pitchFamily="18" charset="0"/>
              </a:rPr>
              <a:t>image becomes the previous image, for the next </a:t>
            </a:r>
            <a:r>
              <a:rPr lang="en-US" sz="1200" i="1" dirty="0" smtClean="0">
                <a:cs typeface="Times New Roman" panose="02020603050405020304" pitchFamily="18" charset="0"/>
              </a:rPr>
              <a:t>iteration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H_prev_mosaic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H_current_mosaic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7865" y="990600"/>
            <a:ext cx="1023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wall1.jpg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71800" y="990600"/>
            <a:ext cx="1023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wall2.jpg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45735" y="990600"/>
            <a:ext cx="1023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wall3.jpg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409506" y="990600"/>
            <a:ext cx="1023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wall4.jpg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49" y="1370092"/>
            <a:ext cx="2032000" cy="152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675" y="1378393"/>
            <a:ext cx="2009863" cy="15073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64" y="1378393"/>
            <a:ext cx="2009865" cy="15073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256" y="1373679"/>
            <a:ext cx="2022434" cy="15168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3109594"/>
            <a:ext cx="82437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This </a:t>
            </a:r>
            <a:r>
              <a:rPr lang="en-US" sz="2400" dirty="0" smtClean="0"/>
              <a:t>box is 0.335 meters wide x 0.495 meters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Pick the size and scale of the output mosaic (</a:t>
            </a:r>
            <a:r>
              <a:rPr lang="en-US" sz="2400" dirty="0" err="1" smtClean="0"/>
              <a:t>orthophoto</a:t>
            </a:r>
            <a:r>
              <a:rPr lang="en-US" sz="2400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Scale: 1 pixel = 1 cm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Size:  1500x700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Pick the location of the box in the output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offset_x_pixels</a:t>
            </a:r>
            <a:r>
              <a:rPr lang="en-US" dirty="0" smtClean="0"/>
              <a:t> </a:t>
            </a:r>
            <a:r>
              <a:rPr lang="en-US" dirty="0"/>
              <a:t>= 300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offset_y_pixels</a:t>
            </a:r>
            <a:r>
              <a:rPr lang="en-US" dirty="0" smtClean="0"/>
              <a:t> </a:t>
            </a:r>
            <a:r>
              <a:rPr lang="en-US" dirty="0"/>
              <a:t>= 500</a:t>
            </a:r>
          </a:p>
        </p:txBody>
      </p:sp>
      <p:sp>
        <p:nvSpPr>
          <p:cNvPr id="19" name="Oval 18"/>
          <p:cNvSpPr/>
          <p:nvPr/>
        </p:nvSpPr>
        <p:spPr>
          <a:xfrm>
            <a:off x="1066800" y="2445193"/>
            <a:ext cx="381000" cy="44889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19" idx="4"/>
          </p:cNvCxnSpPr>
          <p:nvPr/>
        </p:nvCxnSpPr>
        <p:spPr>
          <a:xfrm flipH="1" flipV="1">
            <a:off x="1257300" y="2894092"/>
            <a:ext cx="190500" cy="3063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25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540524" y="1676400"/>
            <a:ext cx="0" cy="26670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14400" y="4343400"/>
            <a:ext cx="162612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40524" y="4343400"/>
            <a:ext cx="202676" cy="304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4400" y="1676400"/>
            <a:ext cx="7315200" cy="341515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87095" y="4278868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17727" y="2711591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500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898787" y="130706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1500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6680" y="3383979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700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00200" y="5408027"/>
            <a:ext cx="3975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Box </a:t>
            </a:r>
            <a:r>
              <a:rPr lang="en-US" dirty="0"/>
              <a:t>is </a:t>
            </a:r>
            <a:r>
              <a:rPr lang="en-US" dirty="0" smtClean="0"/>
              <a:t>33.5 pixels </a:t>
            </a:r>
            <a:r>
              <a:rPr lang="en-US" dirty="0"/>
              <a:t>wide x </a:t>
            </a:r>
            <a:r>
              <a:rPr lang="en-US" dirty="0" smtClean="0"/>
              <a:t>49.5 pixels high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166649" y="2514600"/>
            <a:ext cx="1805302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Box corners (</a:t>
            </a:r>
            <a:r>
              <a:rPr lang="en-US" dirty="0" err="1" smtClean="0">
                <a:solidFill>
                  <a:srgbClr val="00B050"/>
                </a:solidFill>
              </a:rPr>
              <a:t>x,y</a:t>
            </a:r>
            <a:r>
              <a:rPr lang="en-US" dirty="0" smtClean="0">
                <a:solidFill>
                  <a:srgbClr val="00B050"/>
                </a:solidFill>
              </a:rPr>
              <a:t>):</a:t>
            </a:r>
          </a:p>
          <a:p>
            <a:pPr lvl="1"/>
            <a:r>
              <a:rPr lang="en-US" sz="1600" dirty="0" smtClean="0">
                <a:solidFill>
                  <a:srgbClr val="00B050"/>
                </a:solidFill>
              </a:rPr>
              <a:t>(300,500)</a:t>
            </a:r>
          </a:p>
          <a:p>
            <a:pPr lvl="1"/>
            <a:r>
              <a:rPr lang="en-US" sz="1600" dirty="0" smtClean="0">
                <a:solidFill>
                  <a:srgbClr val="00B050"/>
                </a:solidFill>
              </a:rPr>
              <a:t>(333.5, 500)</a:t>
            </a:r>
          </a:p>
          <a:p>
            <a:pPr lvl="1"/>
            <a:r>
              <a:rPr lang="en-US" sz="1600" dirty="0" smtClean="0">
                <a:solidFill>
                  <a:srgbClr val="00B050"/>
                </a:solidFill>
              </a:rPr>
              <a:t>(333.5, 549.5)</a:t>
            </a:r>
          </a:p>
          <a:p>
            <a:pPr lvl="1"/>
            <a:r>
              <a:rPr lang="en-US" sz="1600" dirty="0" smtClean="0">
                <a:solidFill>
                  <a:srgbClr val="00B050"/>
                </a:solidFill>
              </a:rPr>
              <a:t>(300, 549.5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429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5040</TotalTime>
  <Words>472</Words>
  <Application>Microsoft Office PowerPoint</Application>
  <PresentationFormat>On-screen Show (4:3)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Times New Roman</vt:lpstr>
      <vt:lpstr>Office Theme</vt:lpstr>
      <vt:lpstr>PowerPoint Presentation</vt:lpstr>
      <vt:lpstr>Image Stitching</vt:lpstr>
      <vt:lpstr>Image Stitching</vt:lpstr>
      <vt:lpstr>PowerPoint Presentation</vt:lpstr>
      <vt:lpstr>Simple Stitching Algorithm</vt:lpstr>
      <vt:lpstr>Combining Homographies</vt:lpstr>
      <vt:lpstr>Pseudocode</vt:lpstr>
      <vt:lpstr>Demo</vt:lpstr>
      <vt:lpstr>Mosaic construction</vt:lpstr>
      <vt:lpstr>Mosaic construction</vt:lpstr>
      <vt:lpstr>Mosaic construction</vt:lpstr>
      <vt:lpstr>Mosaic construction</vt:lpstr>
      <vt:lpstr>Mosaic construction – final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whoff</dc:creator>
  <cp:lastModifiedBy>William Hoff</cp:lastModifiedBy>
  <cp:revision>396</cp:revision>
  <cp:lastPrinted>2011-02-24T18:35:39Z</cp:lastPrinted>
  <dcterms:created xsi:type="dcterms:W3CDTF">2006-08-16T00:00:00Z</dcterms:created>
  <dcterms:modified xsi:type="dcterms:W3CDTF">2020-10-25T22:53:08Z</dcterms:modified>
</cp:coreProperties>
</file>